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85" r:id="rId2"/>
    <p:sldId id="262" r:id="rId3"/>
    <p:sldId id="265" r:id="rId4"/>
    <p:sldId id="259" r:id="rId5"/>
    <p:sldId id="276" r:id="rId6"/>
    <p:sldId id="277" r:id="rId7"/>
    <p:sldId id="279" r:id="rId8"/>
    <p:sldId id="278" r:id="rId9"/>
    <p:sldId id="280" r:id="rId10"/>
    <p:sldId id="281" r:id="rId11"/>
    <p:sldId id="282" r:id="rId12"/>
    <p:sldId id="283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61A"/>
    <a:srgbClr val="FF4B03"/>
    <a:srgbClr val="49B1B8"/>
    <a:srgbClr val="45B482"/>
    <a:srgbClr val="F2A900"/>
    <a:srgbClr val="E26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25"/>
  </p:normalViewPr>
  <p:slideViewPr>
    <p:cSldViewPr snapToGrid="0">
      <p:cViewPr varScale="1">
        <p:scale>
          <a:sx n="97" d="100"/>
          <a:sy n="97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16277-7CCE-E84B-A796-2206B505F914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3FBC8-250F-E245-9B97-17C7FE3D44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5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3FBC8-250F-E245-9B97-17C7FE3D44B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30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59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25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9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8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9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86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2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3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6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4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3566A-15E7-2E44-BF7C-DA6A572C9F12}" type="datetimeFigureOut">
              <a:rPr lang="it-IT" smtClean="0"/>
              <a:t>07/10/24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B729B-E6A9-A44F-8973-968151C85D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n.savethechildren.it/servicedesk/customer/user/signup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savethechildren.it/volontari-leducazi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educazione@savethechildren.org" TargetMode="External"/><Relationship Id="rId4" Type="http://schemas.openxmlformats.org/officeDocument/2006/relationships/hyperlink" Target="https://www.savethechildren.it/blog-notizie/volontari-per-educazione-un-esperienza-di-valo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n.savethechildren.it/servicedesk/customer/user/signup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pn.savethechildren.it/servicedesk/customer/portal/18/create/46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n.savethechildren.it/servicedesk/customer/portal/18/create/448" TargetMode="External"/><Relationship Id="rId5" Type="http://schemas.openxmlformats.org/officeDocument/2006/relationships/hyperlink" Target="https://s3-www.savethechildren.it/public/files/Protocollo_di_intesa_VpE_Enti_Associazioni_as23_24%20cn%20nuova%20privacy%20cn%20nuovo%20procuratore.pdf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3-www.savethechildren.it/public/files/Protocollo_di_intesa_VpE_Scuole_Enti_di_formazione_as23_24%20nuova%20privacy%20nuovo%20procuratore.pdf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schermata, grafica, testo, Cartoni animati&#10;&#10;Descrizione generata automaticamente">
            <a:extLst>
              <a:ext uri="{FF2B5EF4-FFF2-40B4-BE49-F238E27FC236}">
                <a16:creationId xmlns:a16="http://schemas.microsoft.com/office/drawing/2014/main" id="{9AD1AE99-7C4F-8291-FC88-DE59F05C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0"/>
          <a:stretch/>
        </p:blipFill>
        <p:spPr>
          <a:xfrm>
            <a:off x="20" y="1413"/>
            <a:ext cx="10691792" cy="7558262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0BDD67BD-E3ED-6620-9D8D-3E7A374F67D8}"/>
              </a:ext>
            </a:extLst>
          </p:cNvPr>
          <p:cNvGrpSpPr/>
          <p:nvPr/>
        </p:nvGrpSpPr>
        <p:grpSpPr>
          <a:xfrm>
            <a:off x="515903" y="530048"/>
            <a:ext cx="4620391" cy="1427165"/>
            <a:chOff x="336287" y="562707"/>
            <a:chExt cx="4620391" cy="1427165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83E7A55-4635-0724-090D-526F02F826FF}"/>
                </a:ext>
              </a:extLst>
            </p:cNvPr>
            <p:cNvSpPr/>
            <p:nvPr/>
          </p:nvSpPr>
          <p:spPr>
            <a:xfrm>
              <a:off x="336288" y="562707"/>
              <a:ext cx="2899281" cy="7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Titolo 1">
              <a:extLst>
                <a:ext uri="{FF2B5EF4-FFF2-40B4-BE49-F238E27FC236}">
                  <a16:creationId xmlns:a16="http://schemas.microsoft.com/office/drawing/2014/main" id="{150B8AC8-D5E2-DAF0-DE7C-866C6CEEF2EC}"/>
                </a:ext>
              </a:extLst>
            </p:cNvPr>
            <p:cNvSpPr txBox="1">
              <a:spLocks/>
            </p:cNvSpPr>
            <p:nvPr/>
          </p:nvSpPr>
          <p:spPr>
            <a:xfrm>
              <a:off x="365760" y="618980"/>
              <a:ext cx="2883877" cy="7455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it-IT" sz="4800" dirty="0">
                  <a:latin typeface="Oswald Medium" pitchFamily="2" charset="77"/>
                </a:rPr>
                <a:t>VOLONTARI </a:t>
              </a:r>
              <a:endParaRPr lang="it-IT" sz="4800" dirty="0"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321576D-374E-7D8E-E7B1-52E9A3CC48E3}"/>
                </a:ext>
              </a:extLst>
            </p:cNvPr>
            <p:cNvSpPr/>
            <p:nvPr/>
          </p:nvSpPr>
          <p:spPr>
            <a:xfrm>
              <a:off x="336288" y="1180274"/>
              <a:ext cx="4620390" cy="7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208C1B7B-298E-29BA-4EBA-67B098CC42AB}"/>
                </a:ext>
              </a:extLst>
            </p:cNvPr>
            <p:cNvSpPr txBox="1">
              <a:spLocks/>
            </p:cNvSpPr>
            <p:nvPr/>
          </p:nvSpPr>
          <p:spPr>
            <a:xfrm>
              <a:off x="336287" y="1244285"/>
              <a:ext cx="4620391" cy="7455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14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it-IT" sz="4800" dirty="0">
                  <a:latin typeface="Oswald Medium" pitchFamily="2" charset="77"/>
                </a:rPr>
                <a:t>PER L’EDUCAZIONE </a:t>
              </a:r>
              <a:endParaRPr lang="it-IT" sz="4800" dirty="0"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64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destra 2">
            <a:extLst>
              <a:ext uri="{FF2B5EF4-FFF2-40B4-BE49-F238E27FC236}">
                <a16:creationId xmlns:a16="http://schemas.microsoft.com/office/drawing/2014/main" id="{AE607C8E-E92D-D83A-EFC5-C123C38CA909}"/>
              </a:ext>
            </a:extLst>
          </p:cNvPr>
          <p:cNvSpPr/>
          <p:nvPr/>
        </p:nvSpPr>
        <p:spPr>
          <a:xfrm>
            <a:off x="2842131" y="1634211"/>
            <a:ext cx="422031" cy="336052"/>
          </a:xfrm>
          <a:prstGeom prst="rightArrow">
            <a:avLst/>
          </a:prstGeom>
          <a:solidFill>
            <a:srgbClr val="FF4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4B03"/>
              </a:solidFill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7B218ED5-C96B-A7AE-BE3E-8BD6F0D1F6B0}"/>
              </a:ext>
            </a:extLst>
          </p:cNvPr>
          <p:cNvSpPr/>
          <p:nvPr/>
        </p:nvSpPr>
        <p:spPr>
          <a:xfrm>
            <a:off x="2842131" y="2787762"/>
            <a:ext cx="422031" cy="336052"/>
          </a:xfrm>
          <a:prstGeom prst="rightArrow">
            <a:avLst/>
          </a:prstGeom>
          <a:solidFill>
            <a:srgbClr val="FF4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75B4DE2A-27BE-9BE9-353E-B62861C769DA}"/>
              </a:ext>
            </a:extLst>
          </p:cNvPr>
          <p:cNvSpPr/>
          <p:nvPr/>
        </p:nvSpPr>
        <p:spPr>
          <a:xfrm>
            <a:off x="2842131" y="3927245"/>
            <a:ext cx="422031" cy="336052"/>
          </a:xfrm>
          <a:prstGeom prst="rightArrow">
            <a:avLst/>
          </a:prstGeom>
          <a:solidFill>
            <a:srgbClr val="FF4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18C6DDEB-E2AD-6BD2-25D6-EAEB7CA92CAD}"/>
              </a:ext>
            </a:extLst>
          </p:cNvPr>
          <p:cNvSpPr/>
          <p:nvPr/>
        </p:nvSpPr>
        <p:spPr>
          <a:xfrm>
            <a:off x="2842131" y="5348081"/>
            <a:ext cx="422031" cy="336052"/>
          </a:xfrm>
          <a:prstGeom prst="rightArrow">
            <a:avLst/>
          </a:prstGeom>
          <a:solidFill>
            <a:srgbClr val="FF4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6B9A0C9-55E2-45AC-4FE2-A77B27E4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1633425"/>
            <a:ext cx="6548509" cy="54260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i="1" u="sng" dirty="0">
                <a:solidFill>
                  <a:srgbClr val="FF4B0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https://www.savethechildren.it/volontari-leducazione</a:t>
            </a:r>
            <a:endParaRPr lang="it-IT" sz="1600" i="1" dirty="0">
              <a:solidFill>
                <a:srgbClr val="FF4B03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PIATTAFORMA: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i="1" u="sng" dirty="0">
                <a:solidFill>
                  <a:srgbClr val="FF4B0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https://pn.savethechildren.it/servicedesk/customer/user/signup</a:t>
            </a:r>
            <a:endParaRPr lang="it-IT" sz="1600" i="1" u="sng" dirty="0">
              <a:solidFill>
                <a:srgbClr val="FF4B03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1600" dirty="0">
              <a:solidFill>
                <a:srgbClr val="FF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APPROFONDIMENTI: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i="1" u="sng" dirty="0">
                <a:solidFill>
                  <a:srgbClr val="FF4B0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https://www.savethechildren.it/blog-notizie/volontari-per-educazione-un-esperienza-di-valore</a:t>
            </a:r>
            <a:r>
              <a:rPr lang="it-IT" sz="1600" i="1" dirty="0">
                <a:solidFill>
                  <a:srgbClr val="FF4B0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i="1" u="sng" dirty="0">
                <a:solidFill>
                  <a:srgbClr val="FF4B03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educazione@savethechildren.org</a:t>
            </a:r>
            <a:endParaRPr lang="it-IT" sz="1600" i="1" dirty="0">
              <a:solidFill>
                <a:srgbClr val="FF4B03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D0A6B94-7414-060F-3E28-5886624D03F8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10" name="Immagine 9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9D78F0C4-8EFC-EBFB-B9AB-D8A38B701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12" name="Immagine 11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C9B04C3F-AEA1-92A9-BAD3-25862B96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33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D300704-5159-0163-6D70-BD25E2576842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5" name="Immagine 4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994244C7-D041-E836-1D8F-336CB25AB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6" name="Immagine 5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F1BB3866-E4C7-E3C2-E8F8-19B6CFE0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6A98BB03-FD74-3CE7-1B54-4819F8ADA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27" y="3264133"/>
            <a:ext cx="8510955" cy="10314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PARTECIPA ANCHE TE AL CAMBIAMENTO! ISCRIVI I TUOI STUDENTI!</a:t>
            </a:r>
          </a:p>
        </p:txBody>
      </p:sp>
    </p:spTree>
    <p:extLst>
      <p:ext uri="{BB962C8B-B14F-4D97-AF65-F5344CB8AC3E}">
        <p14:creationId xmlns:p14="http://schemas.microsoft.com/office/powerpoint/2010/main" val="74563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3E4A230-0536-81E8-F1E7-355FDE4A5842}"/>
              </a:ext>
            </a:extLst>
          </p:cNvPr>
          <p:cNvSpPr/>
          <p:nvPr/>
        </p:nvSpPr>
        <p:spPr>
          <a:xfrm>
            <a:off x="0" y="-1"/>
            <a:ext cx="10691813" cy="75596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A261A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FFE0850-3014-8732-A089-D47F40C1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74" y="451661"/>
            <a:ext cx="9854664" cy="398072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Noi di Save the Children vogliamo che ogni bambina e ogni bambino abbiano un futuro. Lavoriamo ogni</a:t>
            </a:r>
            <a:r>
              <a:rPr lang="it-IT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giorno con passione, determinazione e professionalità in Italia e nel resto del mondo per dare alle </a:t>
            </a:r>
            <a:r>
              <a:rPr lang="it-IT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bambinee</a:t>
            </a:r>
            <a:r>
              <a:rPr lang="it-IT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ai bambini l’opportunità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 nascere e crescere sani, ricevere un’educazione ed essere protetti.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Quando scoppia un’emergenza, siamo tra i primi ad arrivare e fra gli ultimi ad andare via.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Collaboriamo con realtà territoriali e partner per creare una rete che ci aiuti a soddisfare i bisogni delle e dei minori, garantire i loro diritti e ad ascoltare la loro voce. Miglioriamo concretamente la vita di milioni di bambine e bambini, compresi quelli più difficili da raggiungere.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 the Children, da oltre 100 anni, lotta per salvare le bambine e i bambini a rischio e garantire loro un futuro.</a:t>
            </a:r>
          </a:p>
        </p:txBody>
      </p:sp>
      <p:pic>
        <p:nvPicPr>
          <p:cNvPr id="6" name="Immagine 5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id="{A2C31DE0-742E-7C17-99A8-53809A20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483"/>
            <a:ext cx="3891427" cy="1491714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EA36EF1-916A-023B-D1AE-A117BC1497FA}"/>
              </a:ext>
            </a:extLst>
          </p:cNvPr>
          <p:cNvSpPr txBox="1">
            <a:spLocks/>
          </p:cNvSpPr>
          <p:nvPr/>
        </p:nvSpPr>
        <p:spPr>
          <a:xfrm>
            <a:off x="418574" y="5915096"/>
            <a:ext cx="3604969" cy="3855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 the Children – ETS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Piazza di San Francesco di Paola 9-00184 Roma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1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</a:t>
            </a: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+39 06 480 70 01 – fax +39 06 480 70 039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1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Info.italia@savethechildren.org</a:t>
            </a:r>
            <a:endParaRPr lang="it-IT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t-IT" sz="11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300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www.savethechildren.it</a:t>
            </a:r>
            <a:endParaRPr lang="it-IT" sz="1300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it-IT" sz="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Qu&lt;&lt;&lt;&lt;&lt;&lt;</a:t>
            </a:r>
            <a:endParaRPr lang="it-IT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artone animato, Carminio&#10;&#10;Descrizione generata automaticamente">
            <a:extLst>
              <a:ext uri="{FF2B5EF4-FFF2-40B4-BE49-F238E27FC236}">
                <a16:creationId xmlns:a16="http://schemas.microsoft.com/office/drawing/2014/main" id="{5A9A27A9-D072-F6F8-E7C8-D6A4AEAE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50" y="618979"/>
            <a:ext cx="9915635" cy="700689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2641B0-E4FC-8765-9449-71B4E9AF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449" y="1401014"/>
            <a:ext cx="9495509" cy="61423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srgbClr val="F2A900"/>
                </a:solidFill>
                <a:latin typeface="Oswald Medium" pitchFamily="2" charset="77"/>
              </a:rPr>
              <a:t>VOLONTARI PER L’EDUCAZIONE</a:t>
            </a:r>
            <a:endParaRPr lang="it-IT" sz="3600" dirty="0">
              <a:solidFill>
                <a:srgbClr val="F2A900"/>
              </a:solidFill>
              <a:effectLst/>
              <a:latin typeface="Oswald Medium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79DDD23-903D-4C79-4457-53E9906D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2219911"/>
            <a:ext cx="6548509" cy="51282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 progetto </a:t>
            </a:r>
            <a:r>
              <a:rPr lang="it-IT" sz="16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Volontari per l’Educazione 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 l’obiettivo di intervenire, con un supporto individualizzato, per contrastare la dispersione scolastica e la perdita degli apprendimenti in bambini bambine ed adolescenti dai 9 ai 18 anni.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Nel contribuire a garantire il diritto all’educazione e istruzione di qualità, il progetto supporta le scuole e tutta la comunità educante, nei processi di recupero degli apprendimenti e nella motivazione allo studio, attraverso dei tutoraggi online, svolti </a:t>
            </a:r>
            <a:r>
              <a:rPr lang="it-IT" sz="1600" dirty="0">
                <a:solidFill>
                  <a:srgbClr val="1F1F1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affiancando un volontario ad un singolo studente o a un piccolo gruppo di studenti. 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volontari ingaggiati sono formati e seguiti dal Team educativo di </a:t>
            </a:r>
            <a:r>
              <a:rPr lang="it-IT" sz="16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 the Children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insieme ai Partner di Progetto.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 2020 ad oggi </a:t>
            </a:r>
            <a:r>
              <a:rPr lang="it-IT" sz="16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Volontari per l’Educazione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 sostenuto più di 5.500 bambini, bambine e adolescenti in tutta Italia.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1B58652-C416-284E-7E20-A6919A9BABC6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10" name="Immagine 9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1DF923FF-5946-0C78-7757-EA191020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11" name="Immagine 10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CF7988FD-0258-5FC9-5E06-AEB012B7D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14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oscurità, cartone animato, notte&#10;&#10;Descrizione generata automaticamente">
            <a:extLst>
              <a:ext uri="{FF2B5EF4-FFF2-40B4-BE49-F238E27FC236}">
                <a16:creationId xmlns:a16="http://schemas.microsoft.com/office/drawing/2014/main" id="{75B681AC-EB19-B2F2-8D4E-8EA0D012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46" y="0"/>
            <a:ext cx="10237521" cy="7234353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04AB9E1-9BD5-F8DC-71C3-307DB160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792" y="1890374"/>
            <a:ext cx="6548509" cy="4377933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30000"/>
              </a:lnSpc>
              <a:buNone/>
            </a:pPr>
            <a:r>
              <a:rPr lang="it-IT" sz="1600" dirty="0">
                <a:solidFill>
                  <a:srgbClr val="1F1F1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Ogni percorso di accompagnamento ha una durata specifica di 25 ore da svolgere in orario extrascolastico dal lunedì alla domenica e un focus tematico identificato al momento dell’iscrizione (materie umanistiche, materie scientifiche, insegnamento della lingua italiana L2, lingue straniere, preparazione all’esame di licenza media, sostegno estivo) e segnalato dalla scuola o dalla realtà educativa territoriale di riferimento. 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lnSpc>
                <a:spcPct val="130000"/>
              </a:lnSpc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All’interno del focus tematico, ogni volontario promuove strategie di apprendimento utili alla valorizzazione dello studio per rafforzare le competenze trasversali e il senso di autoefficacia dello studente/essa. 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Aft>
                <a:spcPts val="800"/>
              </a:spcAft>
              <a:buNone/>
            </a:pPr>
            <a:r>
              <a:rPr lang="it-IT" sz="1600" dirty="0">
                <a:solidFill>
                  <a:srgbClr val="1F1F1F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Inoltre, in caso di necessità, viene garantito un dispositivo digitale appropriato agli studenti che non possiedono strumenti idonei per seguire il percorso on-line.  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D3CDF0C-61E2-823E-19AD-71CC33976C3E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7" name="Immagine 6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864BC2D8-7A84-5FB7-2B4E-018B92FB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8" name="Immagine 7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FDB0623D-82B1-2945-91CC-BA0405B7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82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D7632D8-B040-4326-518A-22CD23A71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10" y="0"/>
            <a:ext cx="10743823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lementi grafici, grafica, design&#10;&#10;Descrizione generata automaticamente">
            <a:extLst>
              <a:ext uri="{FF2B5EF4-FFF2-40B4-BE49-F238E27FC236}">
                <a16:creationId xmlns:a16="http://schemas.microsoft.com/office/drawing/2014/main" id="{D5DBA01A-89EB-4B77-65F5-51465249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17" y="2434355"/>
            <a:ext cx="1403328" cy="28066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CE6F6CF-BB38-BA60-C4A2-D52F9384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449" y="2469930"/>
            <a:ext cx="9495509" cy="61423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srgbClr val="49B1B8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CHI ISCRIVERE A VOLONTARI </a:t>
            </a:r>
            <a:br>
              <a:rPr lang="it-IT" sz="3600" dirty="0">
                <a:solidFill>
                  <a:srgbClr val="49B1B8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rgbClr val="49B1B8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PER L’EDUCAZIONE?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011E355A-C07C-8DDE-3991-D90FD923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3553954"/>
            <a:ext cx="6548509" cy="332020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docente scolastico o l’educatore/ genitore e adulto di riferimento iscrive lo studente o la studentessa a Volontari per l’educazione garantendo la sua presenza nella co costruzione del percorso di tutoraggio e nei feedback continui con il volontario.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progetto è rivolto a bambini bambine e adolescenti dai 9 ai 18 anni (ancora all’interno di percorsi scolastici).</a:t>
            </a: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27D1EEB-A254-EE49-FD53-D0385B422221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5" name="Immagine 4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449FDA6B-17B3-A2AB-9E4E-C5F148D76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6" name="Immagine 5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0DF9882F-06B2-17FB-94B8-5EF10734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BCEDFF8F-8F81-BBB4-9B4A-D7639344D18C}"/>
              </a:ext>
            </a:extLst>
          </p:cNvPr>
          <p:cNvSpPr/>
          <p:nvPr/>
        </p:nvSpPr>
        <p:spPr>
          <a:xfrm>
            <a:off x="1520222" y="4633078"/>
            <a:ext cx="436098" cy="436098"/>
          </a:xfrm>
          <a:prstGeom prst="ellipse">
            <a:avLst/>
          </a:prstGeom>
          <a:solidFill>
            <a:srgbClr val="49B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49B1B8"/>
                </a:solidFill>
              </a:rPr>
              <a:t>&lt;&lt;</a:t>
            </a:r>
          </a:p>
        </p:txBody>
      </p:sp>
      <p:sp>
        <p:nvSpPr>
          <p:cNvPr id="4" name="Trapezio 3">
            <a:extLst>
              <a:ext uri="{FF2B5EF4-FFF2-40B4-BE49-F238E27FC236}">
                <a16:creationId xmlns:a16="http://schemas.microsoft.com/office/drawing/2014/main" id="{65DEC102-1773-51F9-4272-F805D2C35298}"/>
              </a:ext>
            </a:extLst>
          </p:cNvPr>
          <p:cNvSpPr/>
          <p:nvPr/>
        </p:nvSpPr>
        <p:spPr>
          <a:xfrm rot="10800000">
            <a:off x="1401672" y="2440874"/>
            <a:ext cx="647706" cy="2053100"/>
          </a:xfrm>
          <a:prstGeom prst="trapezoid">
            <a:avLst/>
          </a:prstGeom>
          <a:solidFill>
            <a:srgbClr val="49B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49B1B8"/>
                </a:solidFill>
              </a:rPr>
              <a:t>&lt;&lt;&lt;&lt;&lt;&lt;&lt;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FA6E312-123F-48A7-590C-ABF5A541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1392702"/>
            <a:ext cx="6548509" cy="5359609"/>
          </a:xfrm>
        </p:spPr>
        <p:txBody>
          <a:bodyPr>
            <a:normAutofit/>
          </a:bodyPr>
          <a:lstStyle/>
          <a:p>
            <a:pPr marL="0" indent="0">
              <a:lnSpc>
                <a:spcPct val="102000"/>
              </a:lnSpc>
              <a:spcAft>
                <a:spcPts val="800"/>
              </a:spcAft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linea priorità ci rivolgiamo a coloro che sono in situazioni di vulnerabilità e fragilità personale, sociale, economica, didattica e relazionale senza possibilità di accesso a percorsi di sostegno extrascolastico e in territori deprivati e privi di opportunità o aree periferiche e interne:</a:t>
            </a:r>
          </a:p>
          <a:p>
            <a:pPr>
              <a:lnSpc>
                <a:spcPct val="107000"/>
              </a:lnSpc>
              <a:buClr>
                <a:srgbClr val="49B1B8"/>
              </a:buClr>
            </a:pPr>
            <a:r>
              <a:rPr lang="it-IT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inori a rischio dispersione scolastica.</a:t>
            </a:r>
          </a:p>
          <a:p>
            <a:pPr>
              <a:lnSpc>
                <a:spcPct val="100000"/>
              </a:lnSpc>
              <a:buClr>
                <a:srgbClr val="49B1B8"/>
              </a:buClr>
            </a:pPr>
            <a:r>
              <a:rPr lang="it-IT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inori in grave marginalità, difficoltà relazionali e sociali, povertà socioeconomica.</a:t>
            </a:r>
          </a:p>
          <a:p>
            <a:pPr>
              <a:lnSpc>
                <a:spcPct val="100000"/>
              </a:lnSpc>
              <a:buClr>
                <a:srgbClr val="49B1B8"/>
              </a:buClr>
              <a:buSzPct val="104000"/>
            </a:pP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Minori che presentano Bisogni educativi speciali e disturbi dell’apprendimento e/o altro tipo di disabilità o problematiche di salute che, nella modalità online, trovano adeguato supporto.</a:t>
            </a:r>
          </a:p>
          <a:p>
            <a:pPr>
              <a:lnSpc>
                <a:spcPct val="100000"/>
              </a:lnSpc>
              <a:buClr>
                <a:srgbClr val="49B1B8"/>
              </a:buClr>
            </a:pPr>
            <a:r>
              <a:rPr lang="it-IT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tranieri (con livello A2) per italiano L2.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49B1B8"/>
              </a:buClr>
            </a:pPr>
            <a:r>
              <a:rPr lang="it-IT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inori che vivono in aree interne, deprivate e con mancanza di servizi di supporto educativo.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Clr>
                <a:srgbClr val="FF4B03"/>
              </a:buClr>
              <a:buNone/>
            </a:pPr>
            <a:r>
              <a:rPr lang="it-IT" sz="1600" dirty="0">
                <a:effectLst/>
                <a:latin typeface="Lato" panose="020F050202020403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maniera residuale sarà garantita la continuità con beneficiari che hanno già partecipato al percorso negli anni precedenti.</a:t>
            </a:r>
            <a:endParaRPr lang="it-IT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FF4B03"/>
              </a:buClr>
            </a:pP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2FF86E5-B891-7A1D-5B67-6DC2B0F9DD93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9" name="Immagine 8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403E5A71-4BDB-27F2-A0BF-B22DF6F16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10" name="Immagine 9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AFAF4F4A-E27F-3221-0780-CD43D2B7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48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arminio, design&#10;&#10;Descrizione generata automaticamente">
            <a:extLst>
              <a:ext uri="{FF2B5EF4-FFF2-40B4-BE49-F238E27FC236}">
                <a16:creationId xmlns:a16="http://schemas.microsoft.com/office/drawing/2014/main" id="{51EC9C6A-DFE1-F25B-7F00-504671E7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6" y="768979"/>
            <a:ext cx="3130153" cy="4562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D612CC-618A-FEF3-FF97-E0C40AFA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449" y="2962315"/>
            <a:ext cx="6372665" cy="61423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srgbClr val="FF0000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GLI STEP PER ACCEDERE </a:t>
            </a:r>
            <a:br>
              <a:rPr lang="it-IT" sz="3600" dirty="0">
                <a:solidFill>
                  <a:srgbClr val="FF0000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rgbClr val="FF0000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it-IT" sz="3600" dirty="0">
                <a:solidFill>
                  <a:srgbClr val="FF0000"/>
                </a:solidFill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solidFill>
                  <a:srgbClr val="FF0000"/>
                </a:solidFill>
                <a:effectLst/>
                <a:latin typeface="Oswald Medium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VOLONTARI PER L’EDUCAZIONE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677FB8-B147-1E99-D180-75A0ED01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4046339"/>
            <a:ext cx="6548509" cy="332020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accedere e partecipare a Volontari per l’Educazione tutto l’anno seguendo le date di iscrizione: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 ottobre </a:t>
            </a:r>
            <a:r>
              <a:rPr lang="it-IT" sz="16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i tutoraggi di sostegno nel I° quadrimestre scolastico; 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 febbraio </a:t>
            </a:r>
            <a:r>
              <a:rPr lang="it-IT" sz="16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 i tutoraggi di sostegno nel II° quadrimestre; 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 aprile</a:t>
            </a:r>
            <a:r>
              <a:rPr lang="it-IT" sz="16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 i tutoraggi di sostegno agli esami scolastici; 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 maggio  </a:t>
            </a:r>
            <a:r>
              <a:rPr lang="it-IT" sz="16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i tutoraggi di sostegno al recupero estivo.</a:t>
            </a:r>
            <a:endParaRPr lang="it-IT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BB19A96-B5F2-8837-3BA4-8333275DF62E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8" name="Immagine 7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8BE2FBFB-A1E6-A4D4-ADC9-A1A5441D0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9" name="Immagine 8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F1AA31B2-7BF0-FC4D-84CC-8A26C0E3F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55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C7C7B545-2AF9-B50E-718B-C28AFCD7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84" y="2157557"/>
            <a:ext cx="1309801" cy="1013672"/>
          </a:xfrm>
          <a:prstGeom prst="rect">
            <a:avLst/>
          </a:prstGeom>
        </p:spPr>
      </p:pic>
      <p:pic>
        <p:nvPicPr>
          <p:cNvPr id="9" name="Immagine 8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542CAACF-3150-41EF-FE84-A9E628148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392" flipH="1">
            <a:off x="1502393" y="3653789"/>
            <a:ext cx="1504870" cy="1164639"/>
          </a:xfrm>
          <a:prstGeom prst="rect">
            <a:avLst/>
          </a:prstGeom>
        </p:spPr>
      </p:pic>
      <p:pic>
        <p:nvPicPr>
          <p:cNvPr id="13" name="Immagine 12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2E3175FC-14F8-4DA8-0EB5-693F6EBDC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5977" y="5164763"/>
            <a:ext cx="1695846" cy="13124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780C2421-BA21-0748-6F1E-0000E320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1864115"/>
            <a:ext cx="6879102" cy="225457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it-IT" sz="1600" u="none" strike="noStrike" dirty="0">
                <a:solidFill>
                  <a:srgbClr val="45B48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Scarica il protocollo che la tua scuola/agenzia formativa</a:t>
            </a:r>
            <a:r>
              <a:rPr lang="it-IT" sz="1600" dirty="0">
                <a:solidFill>
                  <a:srgbClr val="45B48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il </a:t>
            </a:r>
            <a:r>
              <a:rPr lang="it-IT" sz="1600" u="none" strike="noStrike" dirty="0">
                <a:solidFill>
                  <a:srgbClr val="45B48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protocollo che la tua associazione/il tuo ente</a:t>
            </a:r>
            <a:r>
              <a:rPr lang="it-IT" sz="1600" dirty="0">
                <a:solidFill>
                  <a:srgbClr val="45B48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 siglare con </a:t>
            </a:r>
            <a:r>
              <a:rPr lang="it-IT" sz="1600" i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 the Children Italia.</a:t>
            </a:r>
            <a:r>
              <a:rPr lang="it-IT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it-IT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Nel documento, che dovrai compilare in alcune parti, troverai gli impegni reciproci; sarà nostra cura controllare il contenuto del protocollo, firmarlo e farti avere la copia che dovrai controfirmare solo in modalità autografata.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60E1139-FD4E-C20D-7710-C45F0EF8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449" y="1153139"/>
            <a:ext cx="6372665" cy="614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it-IT" sz="3600" dirty="0">
                <a:solidFill>
                  <a:srgbClr val="DA261A"/>
                </a:solidFill>
                <a:effectLst/>
                <a:latin typeface="Oswald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COME?  </a:t>
            </a:r>
            <a:r>
              <a:rPr lang="it-IT" sz="2800" dirty="0">
                <a:solidFill>
                  <a:srgbClr val="DA261A"/>
                </a:solidFill>
                <a:effectLst/>
                <a:latin typeface="Oswald ExtraLigh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Basta seguire questi semplici step: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01CDC05-F27B-331E-0503-5429ADD7AA41}"/>
              </a:ext>
            </a:extLst>
          </p:cNvPr>
          <p:cNvSpPr txBox="1">
            <a:spLocks/>
          </p:cNvSpPr>
          <p:nvPr/>
        </p:nvSpPr>
        <p:spPr>
          <a:xfrm>
            <a:off x="1808821" y="2348848"/>
            <a:ext cx="638619" cy="53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b="1" dirty="0">
                <a:solidFill>
                  <a:schemeClr val="bg1"/>
                </a:solidFill>
                <a:latin typeface="Oswald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DE74384-92ED-9DD3-2615-A8447A8A3DAE}"/>
              </a:ext>
            </a:extLst>
          </p:cNvPr>
          <p:cNvSpPr txBox="1">
            <a:spLocks/>
          </p:cNvSpPr>
          <p:nvPr/>
        </p:nvSpPr>
        <p:spPr>
          <a:xfrm>
            <a:off x="1977722" y="3901900"/>
            <a:ext cx="638619" cy="53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b="1" dirty="0">
                <a:solidFill>
                  <a:schemeClr val="bg1"/>
                </a:solidFill>
                <a:latin typeface="Oswald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2F6A0D9-4DA2-F3AD-E2F7-C98202F49107}"/>
              </a:ext>
            </a:extLst>
          </p:cNvPr>
          <p:cNvSpPr txBox="1">
            <a:spLocks/>
          </p:cNvSpPr>
          <p:nvPr/>
        </p:nvSpPr>
        <p:spPr>
          <a:xfrm>
            <a:off x="1269177" y="5517084"/>
            <a:ext cx="638619" cy="536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b="1" dirty="0">
                <a:solidFill>
                  <a:schemeClr val="bg1"/>
                </a:solidFill>
                <a:latin typeface="Oswald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32E1898-95BD-A5C9-C3E4-85D94DF2C4FE}"/>
              </a:ext>
            </a:extLst>
          </p:cNvPr>
          <p:cNvSpPr txBox="1">
            <a:spLocks/>
          </p:cNvSpPr>
          <p:nvPr/>
        </p:nvSpPr>
        <p:spPr>
          <a:xfrm>
            <a:off x="3418448" y="5446329"/>
            <a:ext cx="6766561" cy="203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Compila la </a:t>
            </a:r>
            <a:r>
              <a:rPr lang="it-IT" sz="1600" dirty="0">
                <a:solidFill>
                  <a:srgbClr val="45B48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scheda di iscrizione</a:t>
            </a:r>
            <a:r>
              <a:rPr lang="it-IT" sz="1600" dirty="0">
                <a:solidFill>
                  <a:srgbClr val="45B48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it-IT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 la </a:t>
            </a:r>
            <a:r>
              <a:rPr lang="it-IT" sz="1600" dirty="0">
                <a:solidFill>
                  <a:srgbClr val="45B48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scheda attivazione</a:t>
            </a:r>
            <a:r>
              <a:rPr lang="it-IT" sz="1600" dirty="0">
                <a:solidFill>
                  <a:srgbClr val="45B48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 </a:t>
            </a:r>
            <a:r>
              <a:rPr lang="it-IT" sz="16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competenze per ogni studente/studentessa per cui si richiede il tutoraggio online.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it-IT" sz="1400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È molto importante fare questa proceduta con attenzione per garantire il miglior abbinamento nel tutoraggio!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it-IT" sz="1400" dirty="0">
              <a:highlight>
                <a:srgbClr val="FFFFFF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8CAF4A7-2F04-3A0E-5D9D-EA4295AEEBED}"/>
              </a:ext>
            </a:extLst>
          </p:cNvPr>
          <p:cNvSpPr txBox="1">
            <a:spLocks/>
          </p:cNvSpPr>
          <p:nvPr/>
        </p:nvSpPr>
        <p:spPr>
          <a:xfrm>
            <a:off x="3414673" y="3836711"/>
            <a:ext cx="6548509" cy="203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it-IT" sz="1600" dirty="0">
                <a:highlight>
                  <a:srgbClr val="FFFFFF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 sul portale “Volontari per l’Educazione” al link: </a:t>
            </a:r>
            <a:r>
              <a:rPr lang="it-IT" sz="1600" u="sng" dirty="0">
                <a:solidFill>
                  <a:srgbClr val="45B482"/>
                </a:solidFill>
                <a:highlight>
                  <a:srgbClr val="FFFFFF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https://pn.savethechildren.it/servicedesk/customer/user/signup</a:t>
            </a:r>
            <a:r>
              <a:rPr lang="it-IT" sz="1600" dirty="0">
                <a:solidFill>
                  <a:srgbClr val="45B482"/>
                </a:solidFill>
                <a:highlight>
                  <a:srgbClr val="FFFFFF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it-IT" sz="1400" dirty="0">
                <a:highlight>
                  <a:srgbClr val="FFFFFF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Solo dopo esserti registrato puoi caricare il protocollo.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757A04C-FD16-1A21-6787-4F9CEF3035FE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8" name="Immagine 7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5FDE83F4-BA58-4BE9-C795-73368F8C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12" name="Immagine 11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C089E648-69F0-D4BA-7C72-D9FA28AC3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9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5B14D079-8A31-A90A-ACB1-3034FB24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120" y="4346178"/>
            <a:ext cx="2188554" cy="1693750"/>
          </a:xfrm>
          <a:prstGeom prst="rect">
            <a:avLst/>
          </a:prstGeom>
        </p:spPr>
      </p:pic>
      <p:pic>
        <p:nvPicPr>
          <p:cNvPr id="4" name="Immagine 3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EE169DBD-A847-0CA4-7D57-E2532B39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4392" flipH="1">
            <a:off x="1404057" y="2745140"/>
            <a:ext cx="1504870" cy="1164639"/>
          </a:xfrm>
          <a:prstGeom prst="rect">
            <a:avLst/>
          </a:prstGeom>
        </p:spPr>
      </p:pic>
      <p:pic>
        <p:nvPicPr>
          <p:cNvPr id="5" name="Immagine 4" descr="Immagine che contiene creatività&#10;&#10;Descrizione generata automaticamente">
            <a:extLst>
              <a:ext uri="{FF2B5EF4-FFF2-40B4-BE49-F238E27FC236}">
                <a16:creationId xmlns:a16="http://schemas.microsoft.com/office/drawing/2014/main" id="{6304A645-7901-A093-ECC4-CEDFD6AE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19" y="1601228"/>
            <a:ext cx="1184102" cy="916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7CFCBD2-51CE-AEBA-20A3-4DAA39FD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449" y="3259241"/>
            <a:ext cx="6548509" cy="2536648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Ogni scuola avrà una quota relativa all’invio dei partecipanti durante l’anno che potrà variare in base al bacino di studenti e studentesse e al numero di volontari reclutati.</a:t>
            </a:r>
            <a:endParaRPr lang="it-IT" sz="1600" dirty="0">
              <a:effectLst/>
              <a:highlight>
                <a:srgbClr val="FFFFFF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ogni passaggio sarà al vostro fianco l’helpdesk di progetto e gli educatori dei nostri partner </a:t>
            </a:r>
            <a:r>
              <a:rPr lang="it-IT" sz="1600" i="1" dirty="0" err="1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Cisv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Solidarietà, </a:t>
            </a:r>
            <a:r>
              <a:rPr lang="it-IT" sz="1600" i="1" dirty="0" err="1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EaSlab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1600" i="1" dirty="0" err="1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EdWork</a:t>
            </a:r>
            <a:r>
              <a:rPr lang="it-IT" sz="1600" i="1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t-IT" sz="160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5A683BD-0C93-6A38-3435-5973120903E6}"/>
              </a:ext>
            </a:extLst>
          </p:cNvPr>
          <p:cNvGrpSpPr/>
          <p:nvPr/>
        </p:nvGrpSpPr>
        <p:grpSpPr>
          <a:xfrm>
            <a:off x="20" y="1413"/>
            <a:ext cx="10691792" cy="7558262"/>
            <a:chOff x="20" y="1413"/>
            <a:chExt cx="10691792" cy="7558262"/>
          </a:xfrm>
        </p:grpSpPr>
        <p:pic>
          <p:nvPicPr>
            <p:cNvPr id="8" name="Immagine 7" descr="Immagine che contiene schermata, Rettangolo, arte&#10;&#10;Descrizione generata automaticamente">
              <a:extLst>
                <a:ext uri="{FF2B5EF4-FFF2-40B4-BE49-F238E27FC236}">
                  <a16:creationId xmlns:a16="http://schemas.microsoft.com/office/drawing/2014/main" id="{F891CEF4-7E3E-D378-D617-3762FF1DA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-2" b="80"/>
            <a:stretch/>
          </p:blipFill>
          <p:spPr>
            <a:xfrm>
              <a:off x="20" y="1413"/>
              <a:ext cx="10691792" cy="7558262"/>
            </a:xfrm>
            <a:prstGeom prst="rect">
              <a:avLst/>
            </a:prstGeom>
          </p:spPr>
        </p:pic>
        <p:pic>
          <p:nvPicPr>
            <p:cNvPr id="9" name="Immagine 8" descr="Immagine che contiene Carattere, logo, Elementi grafici, simbolo&#10;&#10;Descrizione generata automaticamente">
              <a:extLst>
                <a:ext uri="{FF2B5EF4-FFF2-40B4-BE49-F238E27FC236}">
                  <a16:creationId xmlns:a16="http://schemas.microsoft.com/office/drawing/2014/main" id="{D202DB7C-3916-B4A5-0F66-51A77A524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16" y="6703324"/>
              <a:ext cx="2457477" cy="616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001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1017</Words>
  <Application>Microsoft Macintosh PowerPoint</Application>
  <PresentationFormat>Personalizzato</PresentationFormat>
  <Paragraphs>64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Lato</vt:lpstr>
      <vt:lpstr>Lato Medium</vt:lpstr>
      <vt:lpstr>Oswald</vt:lpstr>
      <vt:lpstr>Oswald ExtraLight</vt:lpstr>
      <vt:lpstr>Oswald Medium</vt:lpstr>
      <vt:lpstr>Segoe UI</vt:lpstr>
      <vt:lpstr>Times New Roman</vt:lpstr>
      <vt:lpstr>Tema di Office</vt:lpstr>
      <vt:lpstr>Presentazione standard di PowerPoint</vt:lpstr>
      <vt:lpstr>VOLONTARI PER L’EDUCAZIONE</vt:lpstr>
      <vt:lpstr>Presentazione standard di PowerPoint</vt:lpstr>
      <vt:lpstr>Presentazione standard di PowerPoint</vt:lpstr>
      <vt:lpstr>CHI ISCRIVERE A VOLONTARI  PER L’EDUCAZIONE?</vt:lpstr>
      <vt:lpstr>Presentazione standard di PowerPoint</vt:lpstr>
      <vt:lpstr>GLI STEP PER ACCEDERE  A VOLONTARI PER L’EDUCAZIONE</vt:lpstr>
      <vt:lpstr>COME?  Basta seguire questi semplici step: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Celeste Raguseo</dc:creator>
  <cp:lastModifiedBy>Irene Culcasi</cp:lastModifiedBy>
  <cp:revision>25</cp:revision>
  <dcterms:created xsi:type="dcterms:W3CDTF">2024-07-26T07:37:32Z</dcterms:created>
  <dcterms:modified xsi:type="dcterms:W3CDTF">2024-10-07T08:03:01Z</dcterms:modified>
</cp:coreProperties>
</file>